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861" r:id="rId2"/>
    <p:sldId id="1311" r:id="rId3"/>
    <p:sldId id="1322" r:id="rId4"/>
    <p:sldId id="1326"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45" autoAdjust="0"/>
    <p:restoredTop sz="88321" autoAdjust="0"/>
  </p:normalViewPr>
  <p:slideViewPr>
    <p:cSldViewPr>
      <p:cViewPr>
        <p:scale>
          <a:sx n="195" d="100"/>
          <a:sy n="195" d="100"/>
        </p:scale>
        <p:origin x="744" y="76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6/9/23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960688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6:36-42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882088"/>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Be merciful, even as your Father is merciful.  </a:t>
            </a:r>
            <a:endParaRPr lang="en-AU" sz="2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37 </a:t>
            </a:r>
            <a:r>
              <a:rPr lang="en-AU" sz="2800" dirty="0">
                <a:solidFill>
                  <a:srgbClr val="FFFFFF"/>
                </a:solidFill>
                <a:effectLst/>
                <a:latin typeface="Times New Roman" panose="02020603050405020304" pitchFamily="18" charset="0"/>
                <a:ea typeface="Times New Roman" panose="02020603050405020304" pitchFamily="18" charset="0"/>
              </a:rPr>
              <a:t>“Judge not, and you will not be judged;  condemn not, and you will not be condemned;  forgive, and you will be forgiven;  </a:t>
            </a:r>
            <a:r>
              <a:rPr lang="en-AU" sz="2800" b="1" baseline="30000" dirty="0">
                <a:solidFill>
                  <a:srgbClr val="FFFFFF"/>
                </a:solidFill>
                <a:effectLst/>
                <a:latin typeface="Times New Roman" panose="02020603050405020304" pitchFamily="18" charset="0"/>
                <a:ea typeface="Times New Roman" panose="02020603050405020304" pitchFamily="18" charset="0"/>
              </a:rPr>
              <a:t>38 </a:t>
            </a:r>
            <a:r>
              <a:rPr lang="en-AU" sz="2800" dirty="0">
                <a:solidFill>
                  <a:srgbClr val="FFFFFF"/>
                </a:solidFill>
                <a:effectLst/>
                <a:latin typeface="Times New Roman" panose="02020603050405020304" pitchFamily="18" charset="0"/>
                <a:ea typeface="Times New Roman" panose="02020603050405020304" pitchFamily="18" charset="0"/>
              </a:rPr>
              <a:t>give, and it will be given to you.  Good measure, pressed down, shaken together, running over, will be put into your lap.  For with the measure you use it will be measured back to you.”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05611"/>
          </a:xfrm>
          <a:prstGeom prst="rect">
            <a:avLst/>
          </a:prstGeom>
          <a:noFill/>
          <a:ln w="9525">
            <a:noFill/>
            <a:miter lim="800000"/>
            <a:headEnd/>
            <a:tailEnd/>
          </a:ln>
        </p:spPr>
        <p:txBody>
          <a:bodyPr wrap="square">
            <a:prstTxWarp prst="textNoShape">
              <a:avLst/>
            </a:prstTxWarp>
            <a:spAutoFit/>
          </a:bodyPr>
          <a:lstStyle/>
          <a:p>
            <a:pPr indent="4763">
              <a:lnSpc>
                <a:spcPct val="110000"/>
              </a:lnSpc>
              <a:spcBef>
                <a:spcPts val="0"/>
              </a:spcBef>
              <a:spcAft>
                <a:spcPts val="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39 </a:t>
            </a:r>
            <a:r>
              <a:rPr lang="en-AU" sz="2800" dirty="0">
                <a:solidFill>
                  <a:srgbClr val="FFFFFF"/>
                </a:solidFill>
                <a:effectLst/>
                <a:latin typeface="Times New Roman" panose="02020603050405020304" pitchFamily="18" charset="0"/>
                <a:ea typeface="Times New Roman" panose="02020603050405020304" pitchFamily="18" charset="0"/>
              </a:rPr>
              <a:t>He also told them a parable:  “Can a blind man lead a blind man?  Will they not both fall into a pit?  </a:t>
            </a:r>
            <a:r>
              <a:rPr lang="en-AU" sz="2800" b="1" baseline="30000" dirty="0">
                <a:solidFill>
                  <a:srgbClr val="FFFFFF"/>
                </a:solidFill>
                <a:effectLst/>
                <a:latin typeface="Times New Roman" panose="02020603050405020304" pitchFamily="18" charset="0"/>
                <a:ea typeface="Times New Roman" panose="02020603050405020304" pitchFamily="18" charset="0"/>
              </a:rPr>
              <a:t>40 </a:t>
            </a:r>
            <a:r>
              <a:rPr lang="en-AU" sz="2800" dirty="0">
                <a:solidFill>
                  <a:srgbClr val="FFFFFF"/>
                </a:solidFill>
                <a:effectLst/>
                <a:latin typeface="Times New Roman" panose="02020603050405020304" pitchFamily="18" charset="0"/>
                <a:ea typeface="Times New Roman" panose="02020603050405020304" pitchFamily="18" charset="0"/>
              </a:rPr>
              <a:t>A disciple is not above his teacher, but everyone when he is fully trained will be like his teacher.  </a:t>
            </a:r>
            <a:r>
              <a:rPr lang="en-AU" sz="2800" b="1" baseline="30000" dirty="0">
                <a:solidFill>
                  <a:srgbClr val="FFFFFF"/>
                </a:solidFill>
                <a:effectLst/>
                <a:latin typeface="Times New Roman" panose="02020603050405020304" pitchFamily="18" charset="0"/>
                <a:ea typeface="Times New Roman" panose="02020603050405020304" pitchFamily="18" charset="0"/>
              </a:rPr>
              <a:t>41 </a:t>
            </a:r>
            <a:r>
              <a:rPr lang="en-AU" sz="2800" dirty="0">
                <a:solidFill>
                  <a:srgbClr val="FFFFFF"/>
                </a:solidFill>
                <a:effectLst/>
                <a:latin typeface="Times New Roman" panose="02020603050405020304" pitchFamily="18" charset="0"/>
                <a:ea typeface="Times New Roman" panose="02020603050405020304" pitchFamily="18" charset="0"/>
              </a:rPr>
              <a:t>Why do you see the speck that is in your brother’s eye, but do not notice the log that is in your own eye?  </a:t>
            </a:r>
            <a:r>
              <a:rPr lang="en-AU" sz="2800" b="1" baseline="30000" dirty="0">
                <a:solidFill>
                  <a:srgbClr val="FFFFFF"/>
                </a:solidFill>
                <a:effectLst/>
                <a:latin typeface="Times New Roman" panose="02020603050405020304" pitchFamily="18" charset="0"/>
                <a:ea typeface="Times New Roman" panose="02020603050405020304" pitchFamily="18" charset="0"/>
              </a:rPr>
              <a:t>42 </a:t>
            </a:r>
            <a:r>
              <a:rPr lang="en-AU" sz="2800" dirty="0">
                <a:solidFill>
                  <a:srgbClr val="FFFFFF"/>
                </a:solidFill>
                <a:effectLst/>
                <a:latin typeface="Times New Roman" panose="02020603050405020304" pitchFamily="18" charset="0"/>
                <a:ea typeface="Times New Roman" panose="02020603050405020304" pitchFamily="18" charset="0"/>
              </a:rPr>
              <a:t>How can you say to your brother, ‘Brother, let me take out the speck that is in your eye,’ when you yourself do not see the log that is in your own eye?  You hypocrite, first take the log out of your own eye, and then you will see clearly to take out the speck that is in your brother’s eye.</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1" y="0"/>
            <a:ext cx="9132981" cy="400110"/>
          </a:xfrm>
          <a:prstGeom prst="rect">
            <a:avLst/>
          </a:prstGeom>
          <a:noFill/>
          <a:ln>
            <a:noFill/>
          </a:ln>
        </p:spPr>
        <p:txBody>
          <a:bodyPr wrap="square" rtlCol="0">
            <a:spAutoFit/>
          </a:bodyPr>
          <a:lstStyle/>
          <a:p>
            <a:pPr marL="2446338" indent="-2446338" algn="ctr"/>
            <a:r>
              <a:rPr lang="en-AU" sz="2000" b="1" dirty="0">
                <a:solidFill>
                  <a:srgbClr val="FFFF00"/>
                </a:solidFill>
                <a:latin typeface="Times New Roman" panose="02020603050405020304" pitchFamily="18" charset="0"/>
                <a:cs typeface="Times New Roman" panose="02020603050405020304" pitchFamily="18" charset="0"/>
              </a:rPr>
              <a:t>Be merciful, as your Heavenly Father is merciful</a:t>
            </a:r>
          </a:p>
        </p:txBody>
      </p:sp>
      <p:sp>
        <p:nvSpPr>
          <p:cNvPr id="13" name="Text Box 4">
            <a:extLst>
              <a:ext uri="{FF2B5EF4-FFF2-40B4-BE49-F238E27FC236}">
                <a16:creationId xmlns:a16="http://schemas.microsoft.com/office/drawing/2014/main" id="{FA173A00-3F15-D1E9-390A-FC8C79CA077A}"/>
              </a:ext>
            </a:extLst>
          </p:cNvPr>
          <p:cNvSpPr txBox="1">
            <a:spLocks noChangeArrowheads="1"/>
          </p:cNvSpPr>
          <p:nvPr/>
        </p:nvSpPr>
        <p:spPr bwMode="auto">
          <a:xfrm>
            <a:off x="6217601" y="3192646"/>
            <a:ext cx="2659927" cy="1077218"/>
          </a:xfrm>
          <a:prstGeom prst="rect">
            <a:avLst/>
          </a:prstGeom>
          <a:solidFill>
            <a:schemeClr val="bg1"/>
          </a:solidFill>
          <a:ln w="9525">
            <a:noFill/>
            <a:miter lim="800000"/>
            <a:headEnd/>
            <a:tailEnd/>
          </a:ln>
        </p:spPr>
        <p:txBody>
          <a:bodyPr wrap="square">
            <a:prstTxWarp prst="textNoShape">
              <a:avLst/>
            </a:prstTxWarp>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40 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 disciple is not above his teacher, but everyone when he is fully trained will be like his teacher.</a:t>
            </a:r>
            <a:r>
              <a:rPr lang="en-AU" sz="1600" dirty="0"/>
              <a:t> </a:t>
            </a:r>
            <a:endParaRPr lang="en-US" sz="1600" dirty="0">
              <a:latin typeface="Comic Sans MS" panose="030F0902030302020204" pitchFamily="66" charset="0"/>
            </a:endParaRPr>
          </a:p>
        </p:txBody>
      </p:sp>
      <p:sp>
        <p:nvSpPr>
          <p:cNvPr id="14" name="TextBox 13">
            <a:extLst>
              <a:ext uri="{FF2B5EF4-FFF2-40B4-BE49-F238E27FC236}">
                <a16:creationId xmlns:a16="http://schemas.microsoft.com/office/drawing/2014/main" id="{2CB6ECC0-FB6E-AC34-E77F-907BAC38D865}"/>
              </a:ext>
            </a:extLst>
          </p:cNvPr>
          <p:cNvSpPr txBox="1"/>
          <p:nvPr/>
        </p:nvSpPr>
        <p:spPr>
          <a:xfrm>
            <a:off x="603057" y="302958"/>
            <a:ext cx="7987474"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A Sermon of Jesus, that takes us on a journey to personal holiness / Christ-Likeness</a:t>
            </a:r>
          </a:p>
        </p:txBody>
      </p:sp>
      <p:sp>
        <p:nvSpPr>
          <p:cNvPr id="3" name="TextBox 2">
            <a:extLst>
              <a:ext uri="{FF2B5EF4-FFF2-40B4-BE49-F238E27FC236}">
                <a16:creationId xmlns:a16="http://schemas.microsoft.com/office/drawing/2014/main" id="{778FF1F9-C9A7-93B5-F855-601FCA1EA4E9}"/>
              </a:ext>
            </a:extLst>
          </p:cNvPr>
          <p:cNvSpPr txBox="1"/>
          <p:nvPr/>
        </p:nvSpPr>
        <p:spPr>
          <a:xfrm>
            <a:off x="-2201" y="590380"/>
            <a:ext cx="1830187"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 Commands:</a:t>
            </a:r>
          </a:p>
        </p:txBody>
      </p:sp>
      <p:sp>
        <p:nvSpPr>
          <p:cNvPr id="4" name="TextBox 3">
            <a:extLst>
              <a:ext uri="{FF2B5EF4-FFF2-40B4-BE49-F238E27FC236}">
                <a16:creationId xmlns:a16="http://schemas.microsoft.com/office/drawing/2014/main" id="{D1197F35-003A-9A1C-FAD6-61436C809B5E}"/>
              </a:ext>
            </a:extLst>
          </p:cNvPr>
          <p:cNvSpPr txBox="1"/>
          <p:nvPr/>
        </p:nvSpPr>
        <p:spPr>
          <a:xfrm>
            <a:off x="129502" y="1729808"/>
            <a:ext cx="8953468" cy="1200329"/>
          </a:xfrm>
          <a:prstGeom prst="rect">
            <a:avLst/>
          </a:prstGeom>
          <a:solidFill>
            <a:schemeClr val="tx2"/>
          </a:solid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 vocal in judging others will be judged themselves (By others.  By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are filled with the Spirit of God (Who is a forgiving, Generous &amp; Merciful Spirit)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heavenly reward.  No one can out-give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measure we use – used for us.   </a:t>
            </a:r>
            <a:r>
              <a:rPr lang="en-AU" i="1" dirty="0">
                <a:solidFill>
                  <a:schemeClr val="bg1"/>
                </a:solidFill>
                <a:latin typeface="Times New Roman" panose="02020603050405020304" pitchFamily="18" charset="0"/>
                <a:cs typeface="Times New Roman" panose="02020603050405020304" pitchFamily="18" charset="0"/>
              </a:rPr>
              <a:t>( Give stingy – get stingy.    Give much – get much. )</a:t>
            </a:r>
          </a:p>
        </p:txBody>
      </p:sp>
      <p:sp>
        <p:nvSpPr>
          <p:cNvPr id="5" name="TextBox 4">
            <a:extLst>
              <a:ext uri="{FF2B5EF4-FFF2-40B4-BE49-F238E27FC236}">
                <a16:creationId xmlns:a16="http://schemas.microsoft.com/office/drawing/2014/main" id="{EADA91A3-214C-AE4F-5CA4-3F80AD281B31}"/>
              </a:ext>
            </a:extLst>
          </p:cNvPr>
          <p:cNvSpPr txBox="1"/>
          <p:nvPr/>
        </p:nvSpPr>
        <p:spPr>
          <a:xfrm>
            <a:off x="1601922" y="609025"/>
            <a:ext cx="4842286" cy="1138773"/>
          </a:xfrm>
          <a:prstGeom prst="rect">
            <a:avLst/>
          </a:prstGeom>
          <a:solidFill>
            <a:schemeClr val="bg1"/>
          </a:solidFill>
          <a:ln>
            <a:noFill/>
          </a:ln>
        </p:spPr>
        <p:txBody>
          <a:bodyPr wrap="square" numCol="1" rtlCol="0">
            <a:spAutoFit/>
          </a:bodyPr>
          <a:lstStyle/>
          <a:p>
            <a:pPr marL="180975" indent="-180975">
              <a:buFont typeface="Arial" panose="020B0604020202020204" pitchFamily="34" charset="0"/>
              <a:buChar char="•"/>
            </a:pP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“Judge not, and you will not be judged;  </a:t>
            </a:r>
          </a:p>
          <a:p>
            <a:pPr marL="180975" indent="-180975">
              <a:buFont typeface="Arial" panose="020B0604020202020204" pitchFamily="34" charset="0"/>
              <a:buChar char="•"/>
            </a:pP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condemn not, and you will not be condemned;  </a:t>
            </a:r>
          </a:p>
          <a:p>
            <a:pPr marL="180975" indent="-180975">
              <a:buFont typeface="Arial" panose="020B0604020202020204" pitchFamily="34" charset="0"/>
              <a:buChar char="•"/>
            </a:pPr>
            <a:r>
              <a:rPr lang="en-AU" sz="17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forgive, and you will be forgiven;</a:t>
            </a:r>
            <a:r>
              <a:rPr lang="en-AU" sz="1700" dirty="0">
                <a:solidFill>
                  <a:srgbClr val="FF0000"/>
                </a:solidFill>
              </a:rPr>
              <a:t> </a:t>
            </a:r>
          </a:p>
          <a:p>
            <a:pPr marL="180975" indent="-180975">
              <a:buFont typeface="Arial" panose="020B0604020202020204" pitchFamily="34" charset="0"/>
              <a:buChar char="•"/>
            </a:pPr>
            <a:r>
              <a:rPr lang="en-AU" sz="1700" dirty="0">
                <a:solidFill>
                  <a:srgbClr val="FF0000"/>
                </a:solidFill>
                <a:latin typeface="Comic Sans MS" panose="030F0902030302020204" pitchFamily="66" charset="0"/>
                <a:cs typeface="Times New Roman" panose="02020603050405020304" pitchFamily="18" charset="0"/>
              </a:rPr>
              <a:t>give, and it will be given to you</a:t>
            </a:r>
          </a:p>
        </p:txBody>
      </p:sp>
      <p:sp>
        <p:nvSpPr>
          <p:cNvPr id="6" name="TextBox 5">
            <a:extLst>
              <a:ext uri="{FF2B5EF4-FFF2-40B4-BE49-F238E27FC236}">
                <a16:creationId xmlns:a16="http://schemas.microsoft.com/office/drawing/2014/main" id="{79060F39-B680-B083-3302-33DF7B802E6A}"/>
              </a:ext>
            </a:extLst>
          </p:cNvPr>
          <p:cNvSpPr txBox="1"/>
          <p:nvPr/>
        </p:nvSpPr>
        <p:spPr>
          <a:xfrm>
            <a:off x="0" y="2866872"/>
            <a:ext cx="6012160"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Parable about Discipleship – Blind leading the blind</a:t>
            </a:r>
          </a:p>
        </p:txBody>
      </p:sp>
      <p:sp>
        <p:nvSpPr>
          <p:cNvPr id="2" name="TextBox 1">
            <a:extLst>
              <a:ext uri="{FF2B5EF4-FFF2-40B4-BE49-F238E27FC236}">
                <a16:creationId xmlns:a16="http://schemas.microsoft.com/office/drawing/2014/main" id="{380ED0B6-13A1-E35C-3745-408EC9802250}"/>
              </a:ext>
            </a:extLst>
          </p:cNvPr>
          <p:cNvSpPr txBox="1"/>
          <p:nvPr/>
        </p:nvSpPr>
        <p:spPr>
          <a:xfrm>
            <a:off x="6473053" y="609755"/>
            <a:ext cx="2493523" cy="923330"/>
          </a:xfrm>
          <a:prstGeom prst="rect">
            <a:avLst/>
          </a:prstGeom>
          <a:solidFill>
            <a:schemeClr val="tx1"/>
          </a:solidFill>
          <a:ln w="15875">
            <a:solidFill>
              <a:schemeClr val="bg1"/>
            </a:solidFill>
          </a:ln>
        </p:spPr>
        <p:txBody>
          <a:bodyPr wrap="square" rtlCol="0">
            <a:spAutoFit/>
          </a:bodyPr>
          <a:lstStyle/>
          <a:p>
            <a:pPr marL="4763" indent="-4763"/>
            <a:r>
              <a:rPr lang="en-AU" dirty="0">
                <a:solidFill>
                  <a:schemeClr val="bg1"/>
                </a:solidFill>
                <a:latin typeface="Times New Roman" panose="02020603050405020304" pitchFamily="18" charset="0"/>
                <a:cs typeface="Times New Roman" panose="02020603050405020304" pitchFamily="18" charset="0"/>
              </a:rPr>
              <a:t>It is not the role of Christians to judge those who are not Christians.</a:t>
            </a:r>
          </a:p>
        </p:txBody>
      </p:sp>
      <p:sp>
        <p:nvSpPr>
          <p:cNvPr id="18" name="TextBox 17">
            <a:extLst>
              <a:ext uri="{FF2B5EF4-FFF2-40B4-BE49-F238E27FC236}">
                <a16:creationId xmlns:a16="http://schemas.microsoft.com/office/drawing/2014/main" id="{EC45B6BD-B83A-8C23-7A2C-BCB460E3AB06}"/>
              </a:ext>
            </a:extLst>
          </p:cNvPr>
          <p:cNvSpPr txBox="1"/>
          <p:nvPr/>
        </p:nvSpPr>
        <p:spPr>
          <a:xfrm>
            <a:off x="1403648" y="3116349"/>
            <a:ext cx="5069404" cy="1200329"/>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Follow the teachings of Jesus and His Apostles</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and we will avoid pit-falls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don’t remain the same.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As we follow Jesus, we become Christ-Like</a:t>
            </a:r>
          </a:p>
        </p:txBody>
      </p:sp>
      <p:sp>
        <p:nvSpPr>
          <p:cNvPr id="19" name="TextBox 18">
            <a:extLst>
              <a:ext uri="{FF2B5EF4-FFF2-40B4-BE49-F238E27FC236}">
                <a16:creationId xmlns:a16="http://schemas.microsoft.com/office/drawing/2014/main" id="{A4BE7732-BA01-7476-9AA8-C74C5C2D8F3E}"/>
              </a:ext>
            </a:extLst>
          </p:cNvPr>
          <p:cNvSpPr txBox="1"/>
          <p:nvPr/>
        </p:nvSpPr>
        <p:spPr>
          <a:xfrm>
            <a:off x="-1" y="4456076"/>
            <a:ext cx="9132979"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Notice our own deficiencies and follow Christ to be transformed to be more Like Him</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are right with God, THEN we are able to help our brother in following Jesus</a:t>
            </a:r>
          </a:p>
        </p:txBody>
      </p:sp>
      <p:sp>
        <p:nvSpPr>
          <p:cNvPr id="20" name="TextBox 19">
            <a:extLst>
              <a:ext uri="{FF2B5EF4-FFF2-40B4-BE49-F238E27FC236}">
                <a16:creationId xmlns:a16="http://schemas.microsoft.com/office/drawing/2014/main" id="{D60E78C1-6248-EF18-D6B7-B0EE1B042312}"/>
              </a:ext>
            </a:extLst>
          </p:cNvPr>
          <p:cNvSpPr txBox="1"/>
          <p:nvPr/>
        </p:nvSpPr>
        <p:spPr>
          <a:xfrm>
            <a:off x="-3201" y="4193567"/>
            <a:ext cx="8953468"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Parable/Metaphor – See the speck in your brother’s eye, but miss the log in your own</a:t>
            </a:r>
          </a:p>
        </p:txBody>
      </p:sp>
      <p:sp>
        <p:nvSpPr>
          <p:cNvPr id="21" name="TextBox 20">
            <a:extLst>
              <a:ext uri="{FF2B5EF4-FFF2-40B4-BE49-F238E27FC236}">
                <a16:creationId xmlns:a16="http://schemas.microsoft.com/office/drawing/2014/main" id="{AAF16A28-2BEB-7A1B-CFCC-DFC4700C30EA}"/>
              </a:ext>
            </a:extLst>
          </p:cNvPr>
          <p:cNvSpPr txBox="1"/>
          <p:nvPr/>
        </p:nvSpPr>
        <p:spPr>
          <a:xfrm>
            <a:off x="2367212" y="5064336"/>
            <a:ext cx="2113866"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Follow Jesus</a:t>
            </a:r>
          </a:p>
          <a:p>
            <a:pPr marL="180975" indent="-180975">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Learn from Jesus</a:t>
            </a:r>
          </a:p>
        </p:txBody>
      </p:sp>
      <p:sp>
        <p:nvSpPr>
          <p:cNvPr id="23" name="TextBox 22">
            <a:extLst>
              <a:ext uri="{FF2B5EF4-FFF2-40B4-BE49-F238E27FC236}">
                <a16:creationId xmlns:a16="http://schemas.microsoft.com/office/drawing/2014/main" id="{5A543DB0-2696-7634-57A4-7AD4468889E2}"/>
              </a:ext>
            </a:extLst>
          </p:cNvPr>
          <p:cNvSpPr txBox="1"/>
          <p:nvPr/>
        </p:nvSpPr>
        <p:spPr>
          <a:xfrm>
            <a:off x="4283968" y="5064337"/>
            <a:ext cx="4966398" cy="646331"/>
          </a:xfrm>
          <a:prstGeom prst="rect">
            <a:avLst/>
          </a:prstGeom>
          <a:noFill/>
          <a:ln>
            <a:noFill/>
          </a:ln>
        </p:spPr>
        <p:txBody>
          <a:bodyPr wrap="square" rtlCol="0">
            <a:spAutoFit/>
          </a:bodyPr>
          <a:lstStyle/>
          <a:p>
            <a:pPr marL="180975" indent="-180975">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Become like Jesus</a:t>
            </a:r>
          </a:p>
          <a:p>
            <a:pPr marL="180975" indent="-180975">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Then Disciples can help others to follow Him too</a:t>
            </a:r>
          </a:p>
        </p:txBody>
      </p:sp>
      <p:sp>
        <p:nvSpPr>
          <p:cNvPr id="24" name="TextBox 23">
            <a:extLst>
              <a:ext uri="{FF2B5EF4-FFF2-40B4-BE49-F238E27FC236}">
                <a16:creationId xmlns:a16="http://schemas.microsoft.com/office/drawing/2014/main" id="{61DF93AB-8B2C-BC97-AE00-4962106E166D}"/>
              </a:ext>
            </a:extLst>
          </p:cNvPr>
          <p:cNvSpPr txBox="1"/>
          <p:nvPr/>
        </p:nvSpPr>
        <p:spPr>
          <a:xfrm>
            <a:off x="388673" y="5033558"/>
            <a:ext cx="1589865" cy="707886"/>
          </a:xfrm>
          <a:prstGeom prst="rect">
            <a:avLst/>
          </a:prstGeom>
          <a:noFill/>
          <a:ln>
            <a:noFill/>
          </a:ln>
        </p:spPr>
        <p:txBody>
          <a:bodyPr wrap="square" rtlCol="0">
            <a:spAutoFit/>
          </a:bodyPr>
          <a:lstStyle/>
          <a:p>
            <a:pPr marL="6350" indent="-6350"/>
            <a:r>
              <a:rPr lang="en-AU" sz="2000" b="1" dirty="0">
                <a:solidFill>
                  <a:srgbClr val="FFFF00"/>
                </a:solidFill>
                <a:latin typeface="Times New Roman" panose="02020603050405020304" pitchFamily="18" charset="0"/>
                <a:cs typeface="Times New Roman" panose="02020603050405020304" pitchFamily="18" charset="0"/>
              </a:rPr>
              <a:t>Disciples</a:t>
            </a:r>
          </a:p>
          <a:p>
            <a:pPr marL="6350" indent="-6350"/>
            <a:r>
              <a:rPr lang="en-AU" sz="2000" b="1" dirty="0">
                <a:solidFill>
                  <a:srgbClr val="FFFF00"/>
                </a:solidFill>
                <a:latin typeface="Times New Roman" panose="02020603050405020304" pitchFamily="18" charset="0"/>
                <a:cs typeface="Times New Roman" panose="02020603050405020304" pitchFamily="18" charset="0"/>
              </a:rPr>
              <a:t>of Jesus:</a:t>
            </a:r>
          </a:p>
        </p:txBody>
      </p:sp>
    </p:spTree>
    <p:extLst>
      <p:ext uri="{BB962C8B-B14F-4D97-AF65-F5344CB8AC3E}">
        <p14:creationId xmlns:p14="http://schemas.microsoft.com/office/powerpoint/2010/main" val="228781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xEl>
                                              <p:pRg st="1" end="1"/>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build="p"/>
      <p:bldP spid="3" grpId="0"/>
      <p:bldP spid="4" grpId="0" uiExpand="1" build="p"/>
      <p:bldP spid="5" grpId="0" uiExpand="1" animBg="1"/>
      <p:bldP spid="6" grpId="0"/>
      <p:bldP spid="2" grpId="0" animBg="1"/>
      <p:bldP spid="18" grpId="0" uiExpand="1" build="p"/>
      <p:bldP spid="19" grpId="0" uiExpand="1" build="p"/>
      <p:bldP spid="20" grpId="0"/>
      <p:bldP spid="21" grpId="0"/>
      <p:bldP spid="23" grpId="0"/>
      <p:bldP spid="2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164761</TotalTime>
  <Words>527</Words>
  <Application>Microsoft Macintosh PowerPoint</Application>
  <PresentationFormat>On-screen Show (16:10)</PresentationFormat>
  <Paragraphs>40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2503</cp:revision>
  <cp:lastPrinted>2023-06-09T04:55:20Z</cp:lastPrinted>
  <dcterms:created xsi:type="dcterms:W3CDTF">2016-11-04T06:28:01Z</dcterms:created>
  <dcterms:modified xsi:type="dcterms:W3CDTF">2023-06-09T04:58:05Z</dcterms:modified>
</cp:coreProperties>
</file>